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sldIdLst>
    <p:sldId id="256" r:id="rId5"/>
    <p:sldId id="257" r:id="rId6"/>
    <p:sldId id="258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60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7960CA-6C83-4B09-9B1A-B0203EA3045B}" v="1848" dt="2021-10-14T17:27:16.249"/>
    <p1510:client id="{386EBBB8-F5BC-4697-8241-FD47B5EB6054}" v="18" dt="2021-10-14T15:43:14.827"/>
    <p1510:client id="{52F80A90-0382-4F8C-A84D-8E8BBFF88FCA}" v="637" dt="2021-10-14T16:24:44.899"/>
    <p1510:client id="{DB793990-FAFE-45E2-A879-CECAD7BE6765}" v="685" dt="2021-10-15T10:13:16.0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9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5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=""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11/28/2021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=""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=""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89401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57806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11/28/2021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12620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5600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11/28/2021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=""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7826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=""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11/28/2021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31223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11/28/2021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=""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247718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11/28/2021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6062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59350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11/28/2021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=""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005486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11/28/2021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720954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11/28/2021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2775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4AA13AD3-0A4F-475A-BEBB-DEEFF5C096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60438" y="639763"/>
            <a:ext cx="6302511" cy="3227387"/>
          </a:xfrm>
        </p:spPr>
        <p:txBody>
          <a:bodyPr anchor="b">
            <a:normAutofit fontScale="90000"/>
          </a:bodyPr>
          <a:lstStyle/>
          <a:p>
            <a:pPr algn="l"/>
            <a:r>
              <a:rPr lang="pl-PL" sz="7500" dirty="0">
                <a:cs typeface="Calibri Light"/>
              </a:rPr>
              <a:t>Jak dbać o czyste powietrze?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C60DF7C-88F0-40A5-96EC-BABE7A4A39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960438" y="4525963"/>
            <a:ext cx="6021207" cy="1509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pl-PL" dirty="0">
                <a:cs typeface="Calibri"/>
              </a:rPr>
              <a:t>Bartosz Śmigielski</a:t>
            </a:r>
            <a:endParaRPr lang="pl-PL"/>
          </a:p>
        </p:txBody>
      </p:sp>
      <p:pic>
        <p:nvPicPr>
          <p:cNvPr id="4" name="Picture 3" descr="Zbliżenie zielonych liści z kroplami rosy">
            <a:extLst>
              <a:ext uri="{FF2B5EF4-FFF2-40B4-BE49-F238E27FC236}">
                <a16:creationId xmlns="" xmlns:a16="http://schemas.microsoft.com/office/drawing/2014/main" id="{6E44ADF2-5B78-4B7F-BF58-0F1E63D51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90" r="23845" b="-3"/>
          <a:stretch/>
        </p:blipFill>
        <p:spPr>
          <a:xfrm>
            <a:off x="7534655" y="10"/>
            <a:ext cx="4657345" cy="6857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031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D153959-30FA-4987-A094-7243641F47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="" xmlns:a16="http://schemas.microsoft.com/office/drawing/2014/main" id="{EB6D1D7F-141C-4D8E-BFBA-D95B68E163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="" xmlns:a16="http://schemas.microsoft.com/office/drawing/2014/main" id="{558DA214-7FDA-4C9D-A7CF-9AD725E290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6D05F1BF-2A28-4435-B632-6223EC1862F2}"/>
              </a:ext>
            </a:extLst>
          </p:cNvPr>
          <p:cNvSpPr txBox="1"/>
          <p:nvPr/>
        </p:nvSpPr>
        <p:spPr>
          <a:xfrm>
            <a:off x="960438" y="317499"/>
            <a:ext cx="4500737" cy="209550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cap="all" spc="120" baseline="0">
                <a:latin typeface="+mj-lt"/>
                <a:ea typeface="+mj-ea"/>
                <a:cs typeface="+mj-cs"/>
              </a:rPr>
              <a:t>Tereny zielone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714D902B-7B2F-4F53-BCF9-1C8B8918C542}"/>
              </a:ext>
            </a:extLst>
          </p:cNvPr>
          <p:cNvSpPr txBox="1"/>
          <p:nvPr/>
        </p:nvSpPr>
        <p:spPr>
          <a:xfrm>
            <a:off x="960438" y="2587625"/>
            <a:ext cx="4500737" cy="35941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pc="50" dirty="0" err="1"/>
              <a:t>Dzięki</a:t>
            </a:r>
            <a:r>
              <a:rPr lang="en-US" spc="50" dirty="0"/>
              <a:t> </a:t>
            </a:r>
            <a:r>
              <a:rPr lang="en-US" spc="50" dirty="0" err="1"/>
              <a:t>terenom</a:t>
            </a:r>
            <a:r>
              <a:rPr lang="en-US" spc="50" dirty="0"/>
              <a:t> </a:t>
            </a:r>
            <a:r>
              <a:rPr lang="en-US" spc="50" dirty="0" err="1"/>
              <a:t>zielonym</a:t>
            </a:r>
            <a:r>
              <a:rPr lang="en-US" spc="50" dirty="0"/>
              <a:t> </a:t>
            </a:r>
            <a:r>
              <a:rPr lang="en-US" spc="50" dirty="0" err="1"/>
              <a:t>możemy</a:t>
            </a:r>
            <a:r>
              <a:rPr lang="en-US" spc="50" dirty="0"/>
              <a:t> </a:t>
            </a:r>
            <a:r>
              <a:rPr lang="en-US" spc="50" dirty="0" err="1"/>
              <a:t>ograniczyć</a:t>
            </a:r>
            <a:r>
              <a:rPr lang="en-US" spc="50" dirty="0"/>
              <a:t> </a:t>
            </a:r>
            <a:r>
              <a:rPr lang="en-US" spc="50" dirty="0" err="1"/>
              <a:t>zanieczyszczenia</a:t>
            </a:r>
            <a:r>
              <a:rPr lang="en-US" spc="50" dirty="0"/>
              <a:t> </a:t>
            </a:r>
            <a:r>
              <a:rPr lang="en-US" spc="50" dirty="0" err="1"/>
              <a:t>na</a:t>
            </a:r>
            <a:r>
              <a:rPr lang="en-US" spc="50" dirty="0"/>
              <a:t> </a:t>
            </a:r>
            <a:r>
              <a:rPr lang="en-US" spc="50" dirty="0" err="1"/>
              <a:t>danym</a:t>
            </a:r>
            <a:r>
              <a:rPr lang="en-US" spc="50" dirty="0"/>
              <a:t> </a:t>
            </a:r>
            <a:r>
              <a:rPr lang="en-US" spc="50" dirty="0" err="1"/>
              <a:t>obszarze</a:t>
            </a:r>
            <a:r>
              <a:rPr lang="en-US" spc="50" dirty="0"/>
              <a:t>, </a:t>
            </a:r>
            <a:r>
              <a:rPr lang="en-US" spc="50" dirty="0" err="1"/>
              <a:t>głownie</a:t>
            </a:r>
            <a:r>
              <a:rPr lang="en-US" spc="50" dirty="0"/>
              <a:t> w </a:t>
            </a:r>
            <a:r>
              <a:rPr lang="en-US" spc="50" dirty="0" err="1"/>
              <a:t>miastach</a:t>
            </a:r>
            <a:r>
              <a:rPr lang="en-US" spc="50" dirty="0"/>
              <a:t>. </a:t>
            </a:r>
            <a:r>
              <a:rPr lang="en-US" spc="50" dirty="0" err="1"/>
              <a:t>Pełnią</a:t>
            </a:r>
            <a:r>
              <a:rPr lang="en-US" spc="50" dirty="0"/>
              <a:t> one </a:t>
            </a:r>
            <a:r>
              <a:rPr lang="en-US" spc="50" dirty="0" err="1"/>
              <a:t>również</a:t>
            </a:r>
            <a:r>
              <a:rPr lang="en-US" spc="50" dirty="0"/>
              <a:t> </a:t>
            </a:r>
            <a:r>
              <a:rPr lang="en-US" spc="50" dirty="0" err="1"/>
              <a:t>funkcje</a:t>
            </a:r>
            <a:r>
              <a:rPr lang="en-US" spc="50" dirty="0"/>
              <a:t> </a:t>
            </a:r>
            <a:r>
              <a:rPr lang="en-US" spc="50" dirty="0" err="1"/>
              <a:t>rekreacyjną</a:t>
            </a:r>
            <a:r>
              <a:rPr lang="en-US" spc="50" dirty="0"/>
              <a:t>, </a:t>
            </a:r>
            <a:r>
              <a:rPr lang="en-US" spc="50" dirty="0" err="1"/>
              <a:t>wypoczynkową</a:t>
            </a:r>
            <a:r>
              <a:rPr lang="en-US" spc="50" dirty="0"/>
              <a:t>. </a:t>
            </a:r>
            <a:r>
              <a:rPr lang="en-US" spc="50" dirty="0" err="1"/>
              <a:t>Lokalnym</a:t>
            </a:r>
            <a:r>
              <a:rPr lang="en-US" spc="50" dirty="0"/>
              <a:t> </a:t>
            </a:r>
            <a:r>
              <a:rPr lang="en-US" spc="50" dirty="0" err="1"/>
              <a:t>przykładem</a:t>
            </a:r>
            <a:r>
              <a:rPr lang="en-US" spc="50" dirty="0"/>
              <a:t> </a:t>
            </a:r>
            <a:r>
              <a:rPr lang="en-US" spc="50" dirty="0" err="1"/>
              <a:t>terenów</a:t>
            </a:r>
            <a:r>
              <a:rPr lang="en-US" spc="50" dirty="0"/>
              <a:t> </a:t>
            </a:r>
            <a:r>
              <a:rPr lang="en-US" spc="50" dirty="0" err="1"/>
              <a:t>zielonych</a:t>
            </a:r>
            <a:r>
              <a:rPr lang="en-US" spc="50" dirty="0"/>
              <a:t> jest Park </a:t>
            </a:r>
            <a:r>
              <a:rPr lang="en-US" spc="50" dirty="0" err="1"/>
              <a:t>Północny</a:t>
            </a:r>
            <a:r>
              <a:rPr lang="en-US" spc="50" dirty="0"/>
              <a:t> </a:t>
            </a:r>
            <a:r>
              <a:rPr lang="en-US" spc="50" dirty="0" err="1"/>
              <a:t>znajdujący</a:t>
            </a:r>
            <a:r>
              <a:rPr lang="en-US" spc="50" dirty="0"/>
              <a:t> </a:t>
            </a:r>
            <a:r>
              <a:rPr lang="en-US" spc="50" dirty="0" err="1"/>
              <a:t>na</a:t>
            </a:r>
            <a:r>
              <a:rPr lang="en-US" spc="50" dirty="0"/>
              <a:t> </a:t>
            </a:r>
            <a:r>
              <a:rPr lang="en-US" spc="50" dirty="0" err="1"/>
              <a:t>Podolszycach</a:t>
            </a:r>
            <a:r>
              <a:rPr lang="en-US" spc="50" dirty="0"/>
              <a:t> w </a:t>
            </a:r>
            <a:r>
              <a:rPr lang="en-US" spc="50" dirty="0" err="1"/>
              <a:t>Płocku</a:t>
            </a:r>
            <a:r>
              <a:rPr lang="en-US" spc="50" dirty="0"/>
              <a:t>.</a:t>
            </a:r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pc="50" dirty="0" err="1"/>
              <a:t>Ciekawym</a:t>
            </a:r>
            <a:r>
              <a:rPr lang="en-US" spc="50" dirty="0"/>
              <a:t> </a:t>
            </a:r>
            <a:r>
              <a:rPr lang="en-US" spc="50" dirty="0" err="1"/>
              <a:t>terenem</a:t>
            </a:r>
            <a:r>
              <a:rPr lang="en-US" spc="50" dirty="0"/>
              <a:t> </a:t>
            </a:r>
            <a:r>
              <a:rPr lang="en-US" spc="50" dirty="0" err="1"/>
              <a:t>zielonym</a:t>
            </a:r>
            <a:r>
              <a:rPr lang="en-US" spc="50" dirty="0"/>
              <a:t> jest Central Park w Nowym </a:t>
            </a:r>
            <a:r>
              <a:rPr lang="en-US" spc="50" dirty="0" err="1"/>
              <a:t>Jorku</a:t>
            </a:r>
            <a:r>
              <a:rPr lang="en-US" spc="50" dirty="0"/>
              <a:t> </a:t>
            </a:r>
            <a:r>
              <a:rPr lang="en-US" spc="50" dirty="0" err="1"/>
              <a:t>który</a:t>
            </a:r>
            <a:r>
              <a:rPr lang="en-US" spc="50" dirty="0"/>
              <a:t>, </a:t>
            </a:r>
            <a:r>
              <a:rPr lang="en-US" spc="50" dirty="0" err="1"/>
              <a:t>znajduję</a:t>
            </a:r>
            <a:r>
              <a:rPr lang="en-US" spc="50" dirty="0"/>
              <a:t> </a:t>
            </a:r>
            <a:r>
              <a:rPr lang="en-US" spc="50" dirty="0" err="1"/>
              <a:t>się</a:t>
            </a:r>
            <a:r>
              <a:rPr lang="en-US" spc="50" dirty="0"/>
              <a:t> w centrum </a:t>
            </a:r>
            <a:r>
              <a:rPr lang="en-US" spc="50" dirty="0" err="1"/>
              <a:t>miasta</a:t>
            </a:r>
            <a:r>
              <a:rPr lang="en-US" spc="50" dirty="0"/>
              <a:t> </a:t>
            </a:r>
            <a:r>
              <a:rPr lang="en-US" spc="50" dirty="0" err="1"/>
              <a:t>i</a:t>
            </a:r>
            <a:r>
              <a:rPr lang="en-US" spc="50" dirty="0"/>
              <a:t> </a:t>
            </a:r>
            <a:r>
              <a:rPr lang="en-US" spc="50" dirty="0" err="1"/>
              <a:t>zajmuję</a:t>
            </a:r>
            <a:r>
              <a:rPr lang="en-US" spc="50" dirty="0"/>
              <a:t> </a:t>
            </a:r>
            <a:r>
              <a:rPr lang="en-US" spc="50" dirty="0" err="1"/>
              <a:t>powierzchnie</a:t>
            </a:r>
            <a:r>
              <a:rPr lang="en-US" spc="50" dirty="0"/>
              <a:t> </a:t>
            </a:r>
            <a:r>
              <a:rPr lang="en-US" spc="50" dirty="0" err="1"/>
              <a:t>aż</a:t>
            </a:r>
            <a:r>
              <a:rPr lang="en-US" spc="50" dirty="0"/>
              <a:t> 341 ha</a:t>
            </a:r>
          </a:p>
        </p:txBody>
      </p:sp>
      <p:pic>
        <p:nvPicPr>
          <p:cNvPr id="7" name="Obraz 7" descr="Obraz zawierający niebo, zewnętrzne, przyroda, miasto&#10;&#10;Opis wygenerowany automatycznie">
            <a:extLst>
              <a:ext uri="{FF2B5EF4-FFF2-40B4-BE49-F238E27FC236}">
                <a16:creationId xmlns="" xmlns:a16="http://schemas.microsoft.com/office/drawing/2014/main" id="{AEF8D680-9C06-4AD5-B223-37C612F9B2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5751" r="1" b="1"/>
          <a:stretch/>
        </p:blipFill>
        <p:spPr>
          <a:xfrm>
            <a:off x="6094474" y="10"/>
            <a:ext cx="6097526" cy="3428990"/>
          </a:xfrm>
          <a:prstGeom prst="rect">
            <a:avLst/>
          </a:prstGeom>
        </p:spPr>
      </p:pic>
      <p:pic>
        <p:nvPicPr>
          <p:cNvPr id="4" name="Obraz 4" descr="Obraz zawierający tekst, niebo, zewnętrzne, trawa&#10;&#10;Opis wygenerowany automatycznie">
            <a:extLst>
              <a:ext uri="{FF2B5EF4-FFF2-40B4-BE49-F238E27FC236}">
                <a16:creationId xmlns="" xmlns:a16="http://schemas.microsoft.com/office/drawing/2014/main" id="{1FCF2B0E-2800-4B33-8B9A-775198F29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44" r="2" b="5895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5287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1D153959-30FA-4987-A094-7243641F47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="" xmlns:a16="http://schemas.microsoft.com/office/drawing/2014/main" id="{EB6D1D7F-141C-4D8E-BFBA-D95B68E163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Rectangle 40">
            <a:extLst>
              <a:ext uri="{FF2B5EF4-FFF2-40B4-BE49-F238E27FC236}">
                <a16:creationId xmlns="" xmlns:a16="http://schemas.microsoft.com/office/drawing/2014/main" id="{558DA214-7FDA-4C9D-A7CF-9AD725E290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944A5A0C-6A69-41F8-BBA2-DCE3F004956F}"/>
              </a:ext>
            </a:extLst>
          </p:cNvPr>
          <p:cNvSpPr txBox="1"/>
          <p:nvPr/>
        </p:nvSpPr>
        <p:spPr>
          <a:xfrm>
            <a:off x="0" y="317499"/>
            <a:ext cx="6061166" cy="209550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cap="all" spc="120" baseline="0" dirty="0" err="1">
                <a:latin typeface="+mj-lt"/>
                <a:ea typeface="+mj-ea"/>
                <a:cs typeface="+mj-cs"/>
              </a:rPr>
              <a:t>Inicjatywy</a:t>
            </a:r>
            <a:r>
              <a:rPr lang="en-US" sz="6600" kern="1200" cap="all" spc="120" baseline="0" dirty="0">
                <a:latin typeface="+mj-lt"/>
                <a:ea typeface="+mj-ea"/>
                <a:cs typeface="+mj-cs"/>
              </a:rPr>
              <a:t> </a:t>
            </a:r>
            <a:r>
              <a:rPr lang="en-US" sz="6600" kern="1200" cap="all" spc="120" baseline="0" dirty="0" err="1">
                <a:latin typeface="+mj-lt"/>
                <a:ea typeface="+mj-ea"/>
                <a:cs typeface="+mj-cs"/>
              </a:rPr>
              <a:t>lokalne</a:t>
            </a:r>
            <a:endParaRPr lang="en-US" sz="6600" kern="1200" cap="all" spc="12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F8634600-1F37-4EF1-82ED-26A9C615FA29}"/>
              </a:ext>
            </a:extLst>
          </p:cNvPr>
          <p:cNvSpPr txBox="1"/>
          <p:nvPr/>
        </p:nvSpPr>
        <p:spPr>
          <a:xfrm>
            <a:off x="960438" y="2587625"/>
            <a:ext cx="4500737" cy="35941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pc="50"/>
              <a:t>Często</a:t>
            </a:r>
            <a:r>
              <a:rPr lang="en-US" spc="50" dirty="0"/>
              <a:t> </a:t>
            </a:r>
            <a:r>
              <a:rPr lang="en-US" spc="50"/>
              <a:t>lokalne</a:t>
            </a:r>
            <a:r>
              <a:rPr lang="en-US" spc="50" dirty="0"/>
              <a:t> </a:t>
            </a:r>
            <a:r>
              <a:rPr lang="en-US" spc="50"/>
              <a:t>społeczności</a:t>
            </a:r>
            <a:r>
              <a:rPr lang="en-US" spc="50" dirty="0"/>
              <a:t> </a:t>
            </a:r>
            <a:r>
              <a:rPr lang="en-US" spc="50"/>
              <a:t>działają</a:t>
            </a:r>
            <a:r>
              <a:rPr lang="en-US" spc="50" dirty="0"/>
              <a:t> </a:t>
            </a:r>
            <a:r>
              <a:rPr lang="en-US" spc="50"/>
              <a:t>wspólnie</a:t>
            </a:r>
            <a:r>
              <a:rPr lang="en-US" spc="50" dirty="0"/>
              <a:t> w </a:t>
            </a:r>
            <a:r>
              <a:rPr lang="en-US" spc="50"/>
              <a:t>trosce</a:t>
            </a:r>
            <a:r>
              <a:rPr lang="en-US" spc="50" dirty="0"/>
              <a:t> o stan ich </a:t>
            </a:r>
            <a:r>
              <a:rPr lang="en-US" spc="50"/>
              <a:t>lokalnego</a:t>
            </a:r>
            <a:r>
              <a:rPr lang="en-US" spc="50" dirty="0"/>
              <a:t> </a:t>
            </a:r>
            <a:r>
              <a:rPr lang="en-US" spc="50"/>
              <a:t>środowiska</a:t>
            </a:r>
            <a:r>
              <a:rPr lang="en-US" spc="50" dirty="0"/>
              <a:t>. </a:t>
            </a:r>
            <a:r>
              <a:rPr lang="en-US" spc="50"/>
              <a:t>Organizując</a:t>
            </a:r>
            <a:r>
              <a:rPr lang="en-US" spc="50" dirty="0"/>
              <a:t> </a:t>
            </a:r>
            <a:r>
              <a:rPr lang="en-US" spc="50"/>
              <a:t>strajki</a:t>
            </a:r>
            <a:r>
              <a:rPr lang="en-US" spc="50" dirty="0"/>
              <a:t> </a:t>
            </a:r>
            <a:r>
              <a:rPr lang="en-US" spc="50"/>
              <a:t>klimatyczne</a:t>
            </a:r>
            <a:r>
              <a:rPr lang="en-US" spc="50" dirty="0"/>
              <a:t> </a:t>
            </a:r>
            <a:r>
              <a:rPr lang="en-US" spc="50"/>
              <a:t>lub</a:t>
            </a:r>
            <a:r>
              <a:rPr lang="en-US" spc="50" dirty="0"/>
              <a:t> </a:t>
            </a:r>
            <a:r>
              <a:rPr lang="en-US" spc="50"/>
              <a:t>wspólnie</a:t>
            </a:r>
            <a:r>
              <a:rPr lang="en-US" spc="50" dirty="0"/>
              <a:t> </a:t>
            </a:r>
            <a:r>
              <a:rPr lang="en-US" spc="50"/>
              <a:t>zbierając</a:t>
            </a:r>
            <a:r>
              <a:rPr lang="en-US" spc="50" dirty="0"/>
              <a:t> </a:t>
            </a:r>
            <a:r>
              <a:rPr lang="en-US" spc="50"/>
              <a:t>śmieci</a:t>
            </a:r>
            <a:r>
              <a:rPr lang="en-US" spc="50" dirty="0"/>
              <a:t> w </a:t>
            </a:r>
            <a:r>
              <a:rPr lang="en-US" spc="50"/>
              <a:t>okolicy</a:t>
            </a:r>
            <a:r>
              <a:rPr lang="en-US" spc="50" dirty="0"/>
              <a:t>.</a:t>
            </a:r>
          </a:p>
        </p:txBody>
      </p:sp>
      <p:pic>
        <p:nvPicPr>
          <p:cNvPr id="5" name="Obraz 5" descr="Obraz zawierający trawa, zewnętrzne&#10;&#10;Opis wygenerowany automatycznie">
            <a:extLst>
              <a:ext uri="{FF2B5EF4-FFF2-40B4-BE49-F238E27FC236}">
                <a16:creationId xmlns="" xmlns:a16="http://schemas.microsoft.com/office/drawing/2014/main" id="{8FAA6E9C-3FAA-4E16-9F45-A98404E12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67" r="1" b="6036"/>
          <a:stretch/>
        </p:blipFill>
        <p:spPr>
          <a:xfrm>
            <a:off x="6094474" y="10"/>
            <a:ext cx="6097526" cy="3428990"/>
          </a:xfrm>
          <a:prstGeom prst="rect">
            <a:avLst/>
          </a:prstGeom>
        </p:spPr>
      </p:pic>
      <p:pic>
        <p:nvPicPr>
          <p:cNvPr id="11" name="Obraz 12" descr="Obraz zawierający tekst, osoba, żółty, grupa&#10;&#10;Opis wygenerowany automatycznie">
            <a:extLst>
              <a:ext uri="{FF2B5EF4-FFF2-40B4-BE49-F238E27FC236}">
                <a16:creationId xmlns="" xmlns:a16="http://schemas.microsoft.com/office/drawing/2014/main" id="{665AC339-C93E-401D-B66B-D9B465A74C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" r="2" b="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5036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9A1C012-8297-4361-ACE8-A2509FB189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4AA13AD3-0A4F-475A-BEBB-DEEFF5C096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05BB74C-33FB-4335-8808-49E247F7BF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59935" y="1225106"/>
            <a:ext cx="8132066" cy="3788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A6B7923A-E6A2-4783-9257-93D5BE753CA2}"/>
              </a:ext>
            </a:extLst>
          </p:cNvPr>
          <p:cNvSpPr txBox="1"/>
          <p:nvPr/>
        </p:nvSpPr>
        <p:spPr>
          <a:xfrm>
            <a:off x="4703402" y="1841412"/>
            <a:ext cx="6406559" cy="26880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cap="all" spc="12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Dziękuje</a:t>
            </a:r>
            <a:r>
              <a:rPr lang="en-US" sz="8800" cap="all" spc="12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za </a:t>
            </a:r>
            <a:r>
              <a:rPr lang="en-US" sz="8800" cap="all" spc="12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uwagę</a:t>
            </a:r>
            <a:r>
              <a:rPr lang="en-US" sz="8800" cap="all" spc="12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="" xmlns:a16="http://schemas.microsoft.com/office/drawing/2014/main" id="{81DDE0BE-AFD1-48F6-A3C3-A97E7A03D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3" r="19022" b="-1"/>
          <a:stretch/>
        </p:blipFill>
        <p:spPr>
          <a:xfrm>
            <a:off x="20" y="1225106"/>
            <a:ext cx="4059915" cy="37889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1297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DEB62444-3B92-4DA5-9F43-FBE3BB1B4C29}"/>
              </a:ext>
            </a:extLst>
          </p:cNvPr>
          <p:cNvSpPr txBox="1"/>
          <p:nvPr/>
        </p:nvSpPr>
        <p:spPr>
          <a:xfrm>
            <a:off x="514815" y="1713570"/>
            <a:ext cx="27432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https://www.teraz-srodowisko.pl/aktualnosci/Zanieczyszczenie-powietrza-zgony-koszty-321.html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248A8535-1F78-415A-BD87-0D243FD8445B}"/>
              </a:ext>
            </a:extLst>
          </p:cNvPr>
          <p:cNvSpPr txBox="1"/>
          <p:nvPr/>
        </p:nvSpPr>
        <p:spPr>
          <a:xfrm>
            <a:off x="5523571" y="48693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dirty="0"/>
              <a:t>źródła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FBAA3A74-D860-4405-8350-C39CCD8D23AB}"/>
              </a:ext>
            </a:extLst>
          </p:cNvPr>
          <p:cNvSpPr txBox="1"/>
          <p:nvPr/>
        </p:nvSpPr>
        <p:spPr>
          <a:xfrm>
            <a:off x="3581188" y="1558552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https://powietrze.uni.wroc.pl/base/t/glowne-grupy-zanieczyszczen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48163A82-ACE5-4B24-B490-C1C04D63C5FB}"/>
              </a:ext>
            </a:extLst>
          </p:cNvPr>
          <p:cNvSpPr txBox="1"/>
          <p:nvPr/>
        </p:nvSpPr>
        <p:spPr>
          <a:xfrm>
            <a:off x="464128" y="2299854"/>
            <a:ext cx="27432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https://www.motofakty.pl/artykul/samochod-elektryczny-ruszaja-doplaty-do-elektrykow-ile-aut-elektrycznych-mamy-w-polsce.html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17FE2A99-6335-4CA4-8575-62EB0727E43C}"/>
              </a:ext>
            </a:extLst>
          </p:cNvPr>
          <p:cNvSpPr txBox="1"/>
          <p:nvPr/>
        </p:nvSpPr>
        <p:spPr>
          <a:xfrm>
            <a:off x="464127" y="2949286"/>
            <a:ext cx="27432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https://z500.pl/projekt/59/Z61,tani-i-latwy-w-budowie-dom-parterowy-takze-na-mala-dzialke-bez-okien-w-scianach-bocznych.html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9D871ED5-6F05-4C43-B1B0-474036337D8E}"/>
              </a:ext>
            </a:extLst>
          </p:cNvPr>
          <p:cNvSpPr txBox="1"/>
          <p:nvPr/>
        </p:nvSpPr>
        <p:spPr>
          <a:xfrm>
            <a:off x="347546" y="3748668"/>
            <a:ext cx="27432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https://tantumnatura.pl/smog-a-zdrowie-czlowieka-czy-powinnismy-obawiac-sie-skutkow-wdychania-smogu/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694983E6-692E-47C5-93CB-2D948A32FCC6}"/>
              </a:ext>
            </a:extLst>
          </p:cNvPr>
          <p:cNvSpPr txBox="1"/>
          <p:nvPr/>
        </p:nvSpPr>
        <p:spPr>
          <a:xfrm>
            <a:off x="3637157" y="213174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https://airly.org/pl/wplyw-zanieczyszczenia-powietrza-na-zdrowie-czlowieka/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1D96340F-72AC-49FB-B29F-80BBC5B2E049}"/>
              </a:ext>
            </a:extLst>
          </p:cNvPr>
          <p:cNvSpPr txBox="1"/>
          <p:nvPr/>
        </p:nvSpPr>
        <p:spPr>
          <a:xfrm>
            <a:off x="3715706" y="2968785"/>
            <a:ext cx="2743200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https://www.bryk.pl/wypracowania/biologia/botanika/12442-wplyw-zanieczyszczen-na-srodowisko-naturalne.html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DABFEB2B-3CD5-41AA-B239-9E06C7B53C3C}"/>
              </a:ext>
            </a:extLst>
          </p:cNvPr>
          <p:cNvSpPr txBox="1"/>
          <p:nvPr/>
        </p:nvSpPr>
        <p:spPr>
          <a:xfrm>
            <a:off x="282286" y="4516582"/>
            <a:ext cx="27432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https://alebank.pl/czyste-powietrze-banki-moga-dolaczac-do-programu-do-23-lutego/?id=358038&amp;catid=27735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="" xmlns:a16="http://schemas.microsoft.com/office/drawing/2014/main" id="{BEBE5D36-04B2-473C-9404-DA0429343578}"/>
              </a:ext>
            </a:extLst>
          </p:cNvPr>
          <p:cNvSpPr txBox="1"/>
          <p:nvPr/>
        </p:nvSpPr>
        <p:spPr>
          <a:xfrm>
            <a:off x="3404627" y="3971481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http://listydlaziemi.pl/aktualnosci/jak-dbac-o-powietrze-kazdego-dnia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CCF1BD4E-D381-48AD-AB49-4ECFFACDF0E3}"/>
              </a:ext>
            </a:extLst>
          </p:cNvPr>
          <p:cNvSpPr txBox="1"/>
          <p:nvPr/>
        </p:nvSpPr>
        <p:spPr>
          <a:xfrm>
            <a:off x="281796" y="5299494"/>
            <a:ext cx="27432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http://galeria.plock24.pl/displayimage-531.htm</a:t>
            </a:r>
            <a:r>
              <a:rPr lang="en-US" dirty="0"/>
              <a:t>l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="" xmlns:a16="http://schemas.microsoft.com/office/drawing/2014/main" id="{684621A0-6347-4D7B-A16A-027E0180EA71}"/>
              </a:ext>
            </a:extLst>
          </p:cNvPr>
          <p:cNvSpPr txBox="1"/>
          <p:nvPr/>
        </p:nvSpPr>
        <p:spPr>
          <a:xfrm>
            <a:off x="3478479" y="4835561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https://pl.wikipedia.org/wiki/Central_Park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="" xmlns:a16="http://schemas.microsoft.com/office/drawing/2014/main" id="{7C69B9E7-9262-4540-8C5A-E41FA530CBD3}"/>
              </a:ext>
            </a:extLst>
          </p:cNvPr>
          <p:cNvSpPr txBox="1"/>
          <p:nvPr/>
        </p:nvSpPr>
        <p:spPr>
          <a:xfrm>
            <a:off x="301083" y="5858107"/>
            <a:ext cx="27432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https://police24.pl/police-informacje/4353-odzyskamy-razem-larpie-sprzatanie-brzegu-foto.html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ACF7A357-ABA2-40B1-A527-5DC79934C320}"/>
              </a:ext>
            </a:extLst>
          </p:cNvPr>
          <p:cNvSpPr txBox="1"/>
          <p:nvPr/>
        </p:nvSpPr>
        <p:spPr>
          <a:xfrm>
            <a:off x="3516351" y="5737303"/>
            <a:ext cx="274320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https://next.gazeta.pl/next/7,172392,26338912,mlodziezowy-strajk-klimatyczny-ponownie-na-ulicach-polskich.ht</a:t>
            </a:r>
            <a:r>
              <a:rPr lang="en-US" dirty="0"/>
              <a:t>ml</a:t>
            </a:r>
          </a:p>
        </p:txBody>
      </p:sp>
    </p:spTree>
    <p:extLst>
      <p:ext uri="{BB962C8B-B14F-4D97-AF65-F5344CB8AC3E}">
        <p14:creationId xmlns="" xmlns:p14="http://schemas.microsoft.com/office/powerpoint/2010/main" val="2240143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EB6D1D7F-141C-4D8E-BFBA-D95B68E163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558DA214-7FDA-4C9D-A7CF-9AD725E290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6C3C860-C1DA-4C1B-BE0B-117F7C61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9" y="317499"/>
            <a:ext cx="5734594" cy="2095501"/>
          </a:xfrm>
        </p:spPr>
        <p:txBody>
          <a:bodyPr>
            <a:normAutofit/>
          </a:bodyPr>
          <a:lstStyle/>
          <a:p>
            <a:r>
              <a:rPr lang="pl-PL" sz="4100" dirty="0">
                <a:solidFill>
                  <a:schemeClr val="tx1"/>
                </a:solidFill>
              </a:rPr>
              <a:t> zanieczyszczenia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D37EEEB5-E970-4B89-B63E-33C0DD538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438" y="2587625"/>
            <a:ext cx="4500737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Zanieczyszczeniami są substancje wprowadzane do środowiska który mają negatywny wpływ na zdrowie człowieka, przyrody. Jest to czynnik który negatywnie oddziałuje na środowisko.</a:t>
            </a:r>
          </a:p>
        </p:txBody>
      </p:sp>
      <p:pic>
        <p:nvPicPr>
          <p:cNvPr id="4" name="Obraz 4" descr="Obraz zawierający zewnętrzne, dym, para, nadejście&#10;&#10;Opis wygenerowany automatycznie">
            <a:extLst>
              <a:ext uri="{FF2B5EF4-FFF2-40B4-BE49-F238E27FC236}">
                <a16:creationId xmlns="" xmlns:a16="http://schemas.microsoft.com/office/drawing/2014/main" id="{CB53E711-7A2A-452A-B920-ECAA82BB9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70" r="40055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7445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9A1C012-8297-4361-ACE8-A2509FB189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4AA13AD3-0A4F-475A-BEBB-DEEFF5C096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lektrociepłownia">
            <a:extLst>
              <a:ext uri="{FF2B5EF4-FFF2-40B4-BE49-F238E27FC236}">
                <a16:creationId xmlns="" xmlns:a16="http://schemas.microsoft.com/office/drawing/2014/main" id="{D14B967C-E245-45B8-81CC-276918155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52"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B98331E-6CDC-406E-B820-9B97E9B9B0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63326"/>
            <a:ext cx="12191999" cy="562741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56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17068D1-69DA-4042-9066-6E97D84D5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1486894"/>
            <a:ext cx="10267950" cy="26840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8800">
                <a:solidFill>
                  <a:srgbClr val="FFFFFF"/>
                </a:solidFill>
              </a:rPr>
              <a:t>Źródła i rodzaje zanieczyszczeń</a:t>
            </a:r>
          </a:p>
        </p:txBody>
      </p:sp>
    </p:spTree>
    <p:extLst>
      <p:ext uri="{BB962C8B-B14F-4D97-AF65-F5344CB8AC3E}">
        <p14:creationId xmlns="" xmlns:p14="http://schemas.microsoft.com/office/powerpoint/2010/main" val="3983741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D153959-30FA-4987-A094-7243641F47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EB6D1D7F-141C-4D8E-BFBA-D95B68E163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558DA214-7FDA-4C9D-A7CF-9AD725E290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2D7C744-D595-4482-94EE-0F6F12068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006" y="317499"/>
            <a:ext cx="5734594" cy="209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100" kern="1200" cap="all" spc="120" baseline="0" dirty="0" err="1">
                <a:latin typeface="+mj-lt"/>
                <a:ea typeface="+mj-ea"/>
                <a:cs typeface="+mj-cs"/>
              </a:rPr>
              <a:t>Przemysłowe</a:t>
            </a:r>
            <a:endParaRPr lang="en-US" sz="5100" kern="1200" cap="all" spc="12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4A718F10-860C-4CB9-8C3E-AF8C8C1DE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438" y="2587625"/>
            <a:ext cx="4500737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1000"/>
              </a:lnSpc>
            </a:pPr>
            <a:r>
              <a:rPr lang="en-US" sz="2800">
                <a:solidFill>
                  <a:schemeClr val="tx1"/>
                </a:solidFill>
              </a:rPr>
              <a:t>Do największych źródeł zanieczyszczenia przemysłowego zaliczamy </a:t>
            </a:r>
          </a:p>
          <a:p>
            <a:pPr algn="l">
              <a:lnSpc>
                <a:spcPct val="91000"/>
              </a:lnSpc>
            </a:pPr>
            <a:r>
              <a:rPr lang="en-US" sz="2800">
                <a:solidFill>
                  <a:schemeClr val="tx1"/>
                </a:solidFill>
              </a:rPr>
              <a:t>-przemysł energetyczny</a:t>
            </a:r>
          </a:p>
          <a:p>
            <a:pPr algn="l">
              <a:lnSpc>
                <a:spcPct val="91000"/>
              </a:lnSpc>
            </a:pPr>
            <a:r>
              <a:rPr lang="en-US" sz="2800">
                <a:solidFill>
                  <a:schemeClr val="tx1"/>
                </a:solidFill>
              </a:rPr>
              <a:t>-przemysł chemiczny</a:t>
            </a:r>
          </a:p>
          <a:p>
            <a:pPr algn="l">
              <a:lnSpc>
                <a:spcPct val="91000"/>
              </a:lnSpc>
            </a:pPr>
            <a:r>
              <a:rPr lang="en-US" sz="2800">
                <a:solidFill>
                  <a:schemeClr val="tx1"/>
                </a:solidFill>
              </a:rPr>
              <a:t>-przemysł rafineryjny </a:t>
            </a:r>
          </a:p>
          <a:p>
            <a:pPr algn="l">
              <a:lnSpc>
                <a:spcPct val="91000"/>
              </a:lnSpc>
            </a:pPr>
            <a:r>
              <a:rPr lang="en-US" sz="2800">
                <a:solidFill>
                  <a:schemeClr val="tx1"/>
                </a:solidFill>
              </a:rPr>
              <a:t>-przemysł kopalniany</a:t>
            </a:r>
          </a:p>
        </p:txBody>
      </p:sp>
      <p:pic>
        <p:nvPicPr>
          <p:cNvPr id="5" name="Picture 4" descr="Rafineria ropy naftowej na tle błękitnego nieba">
            <a:extLst>
              <a:ext uri="{FF2B5EF4-FFF2-40B4-BE49-F238E27FC236}">
                <a16:creationId xmlns="" xmlns:a16="http://schemas.microsoft.com/office/drawing/2014/main" id="{5E963847-3F44-4428-AEF1-4290B556A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46" r="20841" b="-2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710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D153959-30FA-4987-A094-7243641F47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EB6D1D7F-141C-4D8E-BFBA-D95B68E163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558DA214-7FDA-4C9D-A7CF-9AD725E290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A7FD122E-C20E-44F5-9E24-3861D349C778}"/>
              </a:ext>
            </a:extLst>
          </p:cNvPr>
          <p:cNvSpPr txBox="1"/>
          <p:nvPr/>
        </p:nvSpPr>
        <p:spPr>
          <a:xfrm>
            <a:off x="261258" y="317499"/>
            <a:ext cx="5891348" cy="209550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cap="all" spc="120" baseline="0" dirty="0">
                <a:latin typeface="+mj-lt"/>
                <a:ea typeface="+mj-ea"/>
                <a:cs typeface="+mj-cs"/>
              </a:rPr>
              <a:t>Transport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5661A6EA-6EFC-45B3-8E9E-AF928FF198CF}"/>
              </a:ext>
            </a:extLst>
          </p:cNvPr>
          <p:cNvSpPr txBox="1"/>
          <p:nvPr/>
        </p:nvSpPr>
        <p:spPr>
          <a:xfrm>
            <a:off x="960438" y="2587625"/>
            <a:ext cx="4500737" cy="35941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1000"/>
              </a:lnSpc>
              <a:spcAft>
                <a:spcPts val="600"/>
              </a:spcAft>
            </a:pPr>
            <a:r>
              <a:rPr lang="en-US" spc="50" dirty="0" err="1"/>
              <a:t>Środki</a:t>
            </a:r>
            <a:r>
              <a:rPr lang="en-US" spc="50" dirty="0"/>
              <a:t> </a:t>
            </a:r>
            <a:r>
              <a:rPr lang="en-US" spc="50" dirty="0" err="1"/>
              <a:t>transportu</a:t>
            </a:r>
            <a:r>
              <a:rPr lang="en-US" spc="50" dirty="0"/>
              <a:t> </a:t>
            </a:r>
            <a:r>
              <a:rPr lang="en-US" spc="50" dirty="0" err="1"/>
              <a:t>czyli</a:t>
            </a:r>
            <a:r>
              <a:rPr lang="en-US" spc="50" dirty="0"/>
              <a:t>: </a:t>
            </a:r>
            <a:r>
              <a:rPr lang="en-US" spc="50" dirty="0" err="1"/>
              <a:t>samochody</a:t>
            </a:r>
            <a:r>
              <a:rPr lang="en-US" spc="50" dirty="0"/>
              <a:t>, </a:t>
            </a:r>
            <a:r>
              <a:rPr lang="en-US" spc="50" dirty="0" err="1"/>
              <a:t>pojazdy</a:t>
            </a:r>
            <a:r>
              <a:rPr lang="en-US" spc="50" dirty="0"/>
              <a:t> </a:t>
            </a:r>
            <a:r>
              <a:rPr lang="en-US" spc="50" dirty="0" err="1"/>
              <a:t>ciężarowe</a:t>
            </a:r>
            <a:r>
              <a:rPr lang="en-US" spc="50" dirty="0"/>
              <a:t>, </a:t>
            </a:r>
            <a:r>
              <a:rPr lang="en-US" spc="50" dirty="0" err="1"/>
              <a:t>samoloty</a:t>
            </a:r>
            <a:r>
              <a:rPr lang="en-US" spc="50" dirty="0"/>
              <a:t>, </a:t>
            </a:r>
            <a:r>
              <a:rPr lang="en-US" spc="50" dirty="0" err="1"/>
              <a:t>pociągi</a:t>
            </a:r>
            <a:r>
              <a:rPr lang="en-US" spc="50" dirty="0"/>
              <a:t>, </a:t>
            </a:r>
            <a:r>
              <a:rPr lang="en-US" spc="50" dirty="0" err="1"/>
              <a:t>statki</a:t>
            </a:r>
            <a:r>
              <a:rPr lang="en-US" spc="50" dirty="0"/>
              <a:t> </a:t>
            </a:r>
            <a:r>
              <a:rPr lang="en-US" spc="50" dirty="0" err="1"/>
              <a:t>napędzane</a:t>
            </a:r>
            <a:r>
              <a:rPr lang="en-US" spc="50" dirty="0"/>
              <a:t> </a:t>
            </a:r>
            <a:r>
              <a:rPr lang="en-US" spc="50" dirty="0" err="1"/>
              <a:t>silnikami</a:t>
            </a:r>
            <a:r>
              <a:rPr lang="en-US" spc="50" dirty="0"/>
              <a:t> </a:t>
            </a:r>
            <a:r>
              <a:rPr lang="en-US" spc="50" dirty="0" err="1"/>
              <a:t>spalinowymi</a:t>
            </a:r>
            <a:r>
              <a:rPr lang="en-US" spc="50" dirty="0"/>
              <a:t> </a:t>
            </a:r>
            <a:r>
              <a:rPr lang="en-US" spc="50" dirty="0" err="1"/>
              <a:t>tworzą</a:t>
            </a:r>
            <a:r>
              <a:rPr lang="en-US" spc="50" dirty="0"/>
              <a:t> </a:t>
            </a:r>
            <a:r>
              <a:rPr lang="en-US" spc="50" dirty="0" err="1"/>
              <a:t>spaliny</a:t>
            </a:r>
            <a:r>
              <a:rPr lang="en-US" spc="50" dirty="0"/>
              <a:t> </a:t>
            </a:r>
            <a:r>
              <a:rPr lang="en-US" spc="50" dirty="0" err="1"/>
              <a:t>które</a:t>
            </a:r>
            <a:r>
              <a:rPr lang="en-US" spc="50" dirty="0"/>
              <a:t> </a:t>
            </a:r>
            <a:r>
              <a:rPr lang="en-US" spc="50" dirty="0" err="1"/>
              <a:t>są</a:t>
            </a:r>
            <a:r>
              <a:rPr lang="en-US" spc="50" dirty="0"/>
              <a:t> </a:t>
            </a:r>
            <a:r>
              <a:rPr lang="en-US" spc="50" dirty="0" err="1"/>
              <a:t>szkodliwe</a:t>
            </a:r>
            <a:r>
              <a:rPr lang="en-US" spc="50" dirty="0"/>
              <a:t> </a:t>
            </a:r>
            <a:r>
              <a:rPr lang="en-US" spc="50" dirty="0" err="1"/>
              <a:t>dla</a:t>
            </a:r>
            <a:r>
              <a:rPr lang="en-US" spc="50" dirty="0"/>
              <a:t> </a:t>
            </a:r>
            <a:r>
              <a:rPr lang="en-US" spc="50" dirty="0" err="1"/>
              <a:t>środowiska</a:t>
            </a:r>
            <a:r>
              <a:rPr lang="en-US" spc="50" dirty="0"/>
              <a:t>. </a:t>
            </a:r>
            <a:r>
              <a:rPr lang="en-US" spc="50" dirty="0" err="1"/>
              <a:t>Jednak</a:t>
            </a:r>
            <a:r>
              <a:rPr lang="en-US" spc="50" dirty="0"/>
              <a:t> </a:t>
            </a:r>
            <a:r>
              <a:rPr lang="en-US" spc="50" dirty="0" err="1"/>
              <a:t>aktualnie</a:t>
            </a:r>
            <a:r>
              <a:rPr lang="en-US" spc="50" dirty="0"/>
              <a:t> </a:t>
            </a:r>
            <a:r>
              <a:rPr lang="en-US" spc="50" dirty="0" err="1"/>
              <a:t>tworzy</a:t>
            </a:r>
            <a:r>
              <a:rPr lang="en-US" spc="50" dirty="0"/>
              <a:t> </a:t>
            </a:r>
            <a:r>
              <a:rPr lang="en-US" spc="50" dirty="0" err="1"/>
              <a:t>się</a:t>
            </a:r>
            <a:r>
              <a:rPr lang="en-US" spc="50" dirty="0"/>
              <a:t> </a:t>
            </a:r>
            <a:r>
              <a:rPr lang="en-US" spc="50" dirty="0" err="1"/>
              <a:t>alternatywa</a:t>
            </a:r>
            <a:r>
              <a:rPr lang="en-US" spc="50" dirty="0"/>
              <a:t> w </a:t>
            </a:r>
            <a:r>
              <a:rPr lang="en-US" spc="50" dirty="0" err="1"/>
              <a:t>postaci</a:t>
            </a:r>
            <a:r>
              <a:rPr lang="en-US" spc="50" dirty="0"/>
              <a:t> </a:t>
            </a:r>
            <a:r>
              <a:rPr lang="en-US" spc="50" dirty="0" err="1"/>
              <a:t>pojazdów</a:t>
            </a:r>
            <a:r>
              <a:rPr lang="en-US" spc="50" dirty="0"/>
              <a:t> </a:t>
            </a:r>
            <a:r>
              <a:rPr lang="en-US" spc="50" dirty="0" err="1"/>
              <a:t>elektrycznych</a:t>
            </a:r>
            <a:r>
              <a:rPr lang="en-US" spc="50" dirty="0"/>
              <a:t>, z </a:t>
            </a:r>
            <a:r>
              <a:rPr lang="en-US" spc="50" dirty="0" err="1"/>
              <a:t>powodów</a:t>
            </a:r>
            <a:r>
              <a:rPr lang="en-US" spc="50" dirty="0"/>
              <a:t> </a:t>
            </a:r>
            <a:r>
              <a:rPr lang="en-US" spc="50" dirty="0" err="1"/>
              <a:t>infrastruktury</a:t>
            </a:r>
            <a:r>
              <a:rPr lang="en-US" spc="50" dirty="0"/>
              <a:t> </a:t>
            </a:r>
            <a:r>
              <a:rPr lang="en-US" spc="50" dirty="0" err="1"/>
              <a:t>i</a:t>
            </a:r>
            <a:r>
              <a:rPr lang="en-US" spc="50" dirty="0"/>
              <a:t> </a:t>
            </a:r>
            <a:r>
              <a:rPr lang="en-US" spc="50" dirty="0" err="1"/>
              <a:t>dostępność</a:t>
            </a:r>
            <a:r>
              <a:rPr lang="en-US" spc="50" dirty="0"/>
              <a:t> </a:t>
            </a:r>
            <a:r>
              <a:rPr lang="en-US" spc="50" dirty="0" err="1"/>
              <a:t>stanowią</a:t>
            </a:r>
            <a:r>
              <a:rPr lang="en-US" spc="50" dirty="0"/>
              <a:t> one </a:t>
            </a:r>
            <a:r>
              <a:rPr lang="en-US" spc="50" dirty="0" err="1"/>
              <a:t>mały</a:t>
            </a:r>
            <a:r>
              <a:rPr lang="en-US" spc="50" dirty="0"/>
              <a:t> </a:t>
            </a:r>
            <a:r>
              <a:rPr lang="en-US" spc="50" dirty="0" err="1"/>
              <a:t>procent</a:t>
            </a:r>
            <a:r>
              <a:rPr lang="en-US" spc="50" dirty="0"/>
              <a:t> w </a:t>
            </a:r>
            <a:r>
              <a:rPr lang="en-US" spc="50" dirty="0" err="1"/>
              <a:t>puli</a:t>
            </a:r>
            <a:r>
              <a:rPr lang="en-US" spc="50" dirty="0"/>
              <a:t> </a:t>
            </a:r>
            <a:r>
              <a:rPr lang="en-US" spc="50" dirty="0" err="1"/>
              <a:t>ogólnej</a:t>
            </a:r>
            <a:r>
              <a:rPr lang="en-US" spc="50" dirty="0"/>
              <a:t> </a:t>
            </a:r>
            <a:r>
              <a:rPr lang="en-US" spc="50" dirty="0" err="1"/>
              <a:t>pojazdów</a:t>
            </a:r>
            <a:r>
              <a:rPr lang="en-US" spc="50" dirty="0"/>
              <a:t> w </a:t>
            </a:r>
            <a:r>
              <a:rPr lang="en-US" spc="50" dirty="0" err="1"/>
              <a:t>Polsce</a:t>
            </a:r>
            <a:r>
              <a:rPr lang="en-US" spc="50" dirty="0"/>
              <a:t> </a:t>
            </a:r>
            <a:r>
              <a:rPr lang="en-US" spc="50" dirty="0" err="1"/>
              <a:t>i</a:t>
            </a:r>
            <a:r>
              <a:rPr lang="en-US" spc="50" dirty="0"/>
              <a:t> </a:t>
            </a:r>
            <a:r>
              <a:rPr lang="en-US" spc="50" dirty="0" err="1"/>
              <a:t>na</a:t>
            </a:r>
            <a:r>
              <a:rPr lang="en-US" spc="50" dirty="0"/>
              <a:t> </a:t>
            </a:r>
            <a:r>
              <a:rPr lang="en-US" spc="50" dirty="0" err="1"/>
              <a:t>świecie</a:t>
            </a:r>
            <a:r>
              <a:rPr lang="en-US" spc="50" dirty="0"/>
              <a:t>. W </a:t>
            </a:r>
            <a:r>
              <a:rPr lang="en-US" spc="50" dirty="0" err="1"/>
              <a:t>Polsce</a:t>
            </a:r>
            <a:r>
              <a:rPr lang="en-US" spc="50" dirty="0"/>
              <a:t> pod </a:t>
            </a:r>
            <a:r>
              <a:rPr lang="en-US" spc="50" dirty="0" err="1"/>
              <a:t>koniec</a:t>
            </a:r>
            <a:r>
              <a:rPr lang="en-US" spc="50" dirty="0"/>
              <a:t> </a:t>
            </a:r>
            <a:r>
              <a:rPr lang="en-US" spc="50" dirty="0" err="1"/>
              <a:t>Czerwca</a:t>
            </a:r>
            <a:r>
              <a:rPr lang="en-US" spc="50" dirty="0"/>
              <a:t> 2021 </a:t>
            </a:r>
            <a:r>
              <a:rPr lang="en-US" spc="50" dirty="0" err="1"/>
              <a:t>na</a:t>
            </a:r>
            <a:r>
              <a:rPr lang="en-US" spc="50" dirty="0"/>
              <a:t> </a:t>
            </a:r>
            <a:r>
              <a:rPr lang="en-US" spc="50" dirty="0" err="1"/>
              <a:t>drogach</a:t>
            </a:r>
            <a:r>
              <a:rPr lang="en-US" spc="50" dirty="0"/>
              <a:t> </a:t>
            </a:r>
            <a:r>
              <a:rPr lang="en-US" spc="50" dirty="0" err="1"/>
              <a:t>znalazło</a:t>
            </a:r>
            <a:r>
              <a:rPr lang="en-US" spc="50" dirty="0"/>
              <a:t> </a:t>
            </a:r>
            <a:r>
              <a:rPr lang="en-US" spc="50" dirty="0" err="1"/>
              <a:t>się</a:t>
            </a:r>
            <a:r>
              <a:rPr lang="en-US" spc="50" dirty="0"/>
              <a:t> 27 </a:t>
            </a:r>
            <a:r>
              <a:rPr lang="en-US" spc="50" dirty="0" err="1"/>
              <a:t>tyś</a:t>
            </a:r>
            <a:r>
              <a:rPr lang="en-US" spc="50" dirty="0"/>
              <a:t>. </a:t>
            </a:r>
            <a:r>
              <a:rPr lang="en-US" spc="50" dirty="0" err="1"/>
              <a:t>Aut</a:t>
            </a:r>
            <a:r>
              <a:rPr lang="en-US" spc="50" dirty="0"/>
              <a:t> </a:t>
            </a:r>
            <a:r>
              <a:rPr lang="en-US" spc="50" dirty="0" err="1"/>
              <a:t>elektrycznych</a:t>
            </a:r>
            <a:r>
              <a:rPr lang="en-US" spc="50" dirty="0"/>
              <a:t> (pod </a:t>
            </a:r>
            <a:r>
              <a:rPr lang="en-US" spc="50" dirty="0" err="1"/>
              <a:t>uwagę</a:t>
            </a:r>
            <a:r>
              <a:rPr lang="en-US" spc="50" dirty="0"/>
              <a:t> </a:t>
            </a:r>
            <a:r>
              <a:rPr lang="en-US" spc="50" dirty="0" err="1"/>
              <a:t>wzięto</a:t>
            </a:r>
            <a:r>
              <a:rPr lang="en-US" spc="50" dirty="0"/>
              <a:t> </a:t>
            </a:r>
            <a:r>
              <a:rPr lang="en-US" spc="50" dirty="0" err="1"/>
              <a:t>również</a:t>
            </a:r>
            <a:r>
              <a:rPr lang="en-US" spc="50" dirty="0"/>
              <a:t> </a:t>
            </a:r>
            <a:r>
              <a:rPr lang="en-US" spc="50" dirty="0" err="1"/>
              <a:t>hybrydy</a:t>
            </a:r>
            <a:r>
              <a:rPr lang="en-US" spc="50" dirty="0"/>
              <a:t> </a:t>
            </a:r>
            <a:r>
              <a:rPr lang="en-US" spc="50" dirty="0" err="1"/>
              <a:t>typu</a:t>
            </a:r>
            <a:r>
              <a:rPr lang="en-US" spc="50" dirty="0"/>
              <a:t> plug-in.)</a:t>
            </a:r>
          </a:p>
        </p:txBody>
      </p:sp>
      <p:pic>
        <p:nvPicPr>
          <p:cNvPr id="10" name="Obraz 10" descr="Obraz zawierający zewnętrzne, samochód, transport&#10;&#10;Opis wygenerowany automatycznie">
            <a:extLst>
              <a:ext uri="{FF2B5EF4-FFF2-40B4-BE49-F238E27FC236}">
                <a16:creationId xmlns="" xmlns:a16="http://schemas.microsoft.com/office/drawing/2014/main" id="{DBDCB227-3C5E-4140-B3E7-40646AE76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20" r="14999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C47B7640-D516-4D33-AA30-B2EADE4D8352}"/>
              </a:ext>
            </a:extLst>
          </p:cNvPr>
          <p:cNvSpPr txBox="1"/>
          <p:nvPr/>
        </p:nvSpPr>
        <p:spPr>
          <a:xfrm>
            <a:off x="1070264" y="3399559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sz="1200" dirty="0"/>
          </a:p>
        </p:txBody>
      </p:sp>
    </p:spTree>
    <p:extLst>
      <p:ext uri="{BB962C8B-B14F-4D97-AF65-F5344CB8AC3E}">
        <p14:creationId xmlns="" xmlns:p14="http://schemas.microsoft.com/office/powerpoint/2010/main" val="2786442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D153959-30FA-4987-A094-7243641F47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EB6D1D7F-141C-4D8E-BFBA-D95B68E163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45B42B6-26F8-4E25-839B-FB38F13BEF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AA1E5392-8482-4C5C-94D2-7ED08B8DD69E}"/>
              </a:ext>
            </a:extLst>
          </p:cNvPr>
          <p:cNvSpPr txBox="1"/>
          <p:nvPr/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Gospodarstwo domowe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20EDAB13-08DE-44F5-976D-5D2490532B28}"/>
              </a:ext>
            </a:extLst>
          </p:cNvPr>
          <p:cNvSpPr txBox="1"/>
          <p:nvPr/>
        </p:nvSpPr>
        <p:spPr>
          <a:xfrm>
            <a:off x="960120" y="2587752"/>
            <a:ext cx="5869303" cy="359359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pc="50"/>
              <a:t>Każde domostwo wytwarza zanieczyszczenia jego ilość jest zależna od typu domostwa (mieszkanie w bloku, dom jednorodzinny) i ilości jego mieszkańców. We wszystkich gospodarstwach domowych tworzą się duże ilość śmieci: z opakowań po jedzeniu, przedmiotach. Zużycie energii również tworzy zanieczyszczenia: sprzęt RTV AGD itd. Kolejnym czynnikiem tworzącym zanieczyszczenia jest ogrzewanie, najgroźniejsze jest wtedy kiedy palimy np. śmieciami w piecu  </a:t>
            </a:r>
          </a:p>
        </p:txBody>
      </p:sp>
      <p:pic>
        <p:nvPicPr>
          <p:cNvPr id="5" name="Obraz 5" descr="Obraz zawierający trawa, zewnętrzne, drzewo, dom&#10;&#10;Opis wygenerowany automatycznie">
            <a:extLst>
              <a:ext uri="{FF2B5EF4-FFF2-40B4-BE49-F238E27FC236}">
                <a16:creationId xmlns="" xmlns:a16="http://schemas.microsoft.com/office/drawing/2014/main" id="{F6306AE1-F8AF-48F3-9FBF-3CC4854617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43" r="27730"/>
          <a:stretch/>
        </p:blipFill>
        <p:spPr>
          <a:xfrm>
            <a:off x="7537704" y="2264989"/>
            <a:ext cx="4654296" cy="45930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5884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D153959-30FA-4987-A094-7243641F47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="" xmlns:a16="http://schemas.microsoft.com/office/drawing/2014/main" id="{EB6D1D7F-141C-4D8E-BFBA-D95B68E163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="" xmlns:a16="http://schemas.microsoft.com/office/drawing/2014/main" id="{558DA214-7FDA-4C9D-A7CF-9AD725E290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597AA473-FE55-4B5B-8F23-55F7AEAA5859}"/>
              </a:ext>
            </a:extLst>
          </p:cNvPr>
          <p:cNvSpPr txBox="1"/>
          <p:nvPr/>
        </p:nvSpPr>
        <p:spPr>
          <a:xfrm>
            <a:off x="0" y="317499"/>
            <a:ext cx="5799909" cy="209550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kern="1200" cap="all" spc="120" baseline="0" dirty="0" err="1">
                <a:latin typeface="+mj-lt"/>
                <a:ea typeface="+mj-ea"/>
                <a:cs typeface="+mj-cs"/>
              </a:rPr>
              <a:t>Skutki</a:t>
            </a:r>
            <a:r>
              <a:rPr lang="en-US" sz="4600" kern="1200" cap="all" spc="120" baseline="0" dirty="0">
                <a:latin typeface="+mj-lt"/>
                <a:ea typeface="+mj-ea"/>
                <a:cs typeface="+mj-cs"/>
              </a:rPr>
              <a:t> </a:t>
            </a:r>
            <a:r>
              <a:rPr lang="en-US" sz="4600" kern="1200" cap="all" spc="120" baseline="0" dirty="0" err="1">
                <a:latin typeface="+mj-lt"/>
                <a:ea typeface="+mj-ea"/>
                <a:cs typeface="+mj-cs"/>
              </a:rPr>
              <a:t>zanieczyszczeń</a:t>
            </a:r>
            <a:r>
              <a:rPr lang="en-US" sz="4600" kern="1200" cap="all" spc="120" baseline="0" dirty="0">
                <a:latin typeface="+mj-lt"/>
                <a:ea typeface="+mj-ea"/>
                <a:cs typeface="+mj-cs"/>
              </a:rPr>
              <a:t> </a:t>
            </a:r>
            <a:r>
              <a:rPr lang="en-US" sz="4600" kern="1200" cap="all" spc="120" baseline="0" dirty="0" err="1">
                <a:latin typeface="+mj-lt"/>
                <a:ea typeface="+mj-ea"/>
                <a:cs typeface="+mj-cs"/>
              </a:rPr>
              <a:t>na</a:t>
            </a:r>
            <a:r>
              <a:rPr lang="en-US" sz="4600" kern="1200" cap="all" spc="120" baseline="0" dirty="0">
                <a:latin typeface="+mj-lt"/>
                <a:ea typeface="+mj-ea"/>
                <a:cs typeface="+mj-cs"/>
              </a:rPr>
              <a:t> </a:t>
            </a:r>
            <a:r>
              <a:rPr lang="en-US" sz="4600" kern="1200" cap="all" spc="120" baseline="0" dirty="0" err="1">
                <a:latin typeface="+mj-lt"/>
                <a:ea typeface="+mj-ea"/>
                <a:cs typeface="+mj-cs"/>
              </a:rPr>
              <a:t>człowieka</a:t>
            </a:r>
            <a:endParaRPr lang="en-US" sz="4600" kern="1200" cap="all" spc="12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D07260F5-C294-4410-B572-F751C8BCC5FB}"/>
              </a:ext>
            </a:extLst>
          </p:cNvPr>
          <p:cNvSpPr txBox="1"/>
          <p:nvPr/>
        </p:nvSpPr>
        <p:spPr>
          <a:xfrm>
            <a:off x="960438" y="2587625"/>
            <a:ext cx="4500737" cy="35941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1000"/>
              </a:lnSpc>
              <a:spcAft>
                <a:spcPts val="600"/>
              </a:spcAft>
            </a:pPr>
            <a:r>
              <a:rPr lang="en-US" spc="50" dirty="0" err="1"/>
              <a:t>Przebywanie</a:t>
            </a:r>
            <a:r>
              <a:rPr lang="en-US" spc="50" dirty="0"/>
              <a:t> </a:t>
            </a:r>
            <a:r>
              <a:rPr lang="en-US" spc="50" dirty="0" err="1"/>
              <a:t>na</a:t>
            </a:r>
            <a:r>
              <a:rPr lang="en-US" spc="50" dirty="0"/>
              <a:t> </a:t>
            </a:r>
            <a:r>
              <a:rPr lang="en-US" spc="50" dirty="0" err="1"/>
              <a:t>terenach</a:t>
            </a:r>
            <a:r>
              <a:rPr lang="en-US" spc="50" dirty="0"/>
              <a:t> </a:t>
            </a:r>
            <a:r>
              <a:rPr lang="en-US" spc="50" dirty="0" err="1"/>
              <a:t>zanieczyszczonych</a:t>
            </a:r>
            <a:r>
              <a:rPr lang="en-US" spc="50" dirty="0"/>
              <a:t> </a:t>
            </a:r>
            <a:r>
              <a:rPr lang="en-US" spc="50" dirty="0" err="1"/>
              <a:t>może</a:t>
            </a:r>
            <a:r>
              <a:rPr lang="en-US" spc="50" dirty="0"/>
              <a:t> </a:t>
            </a:r>
            <a:r>
              <a:rPr lang="en-US" spc="50" dirty="0" err="1"/>
              <a:t>wpłynąć</a:t>
            </a:r>
            <a:r>
              <a:rPr lang="en-US" spc="50" dirty="0"/>
              <a:t> </a:t>
            </a:r>
            <a:r>
              <a:rPr lang="en-US" spc="50" dirty="0" err="1"/>
              <a:t>negatywnie</a:t>
            </a:r>
            <a:r>
              <a:rPr lang="en-US" spc="50" dirty="0"/>
              <a:t> </a:t>
            </a:r>
            <a:r>
              <a:rPr lang="en-US" spc="50" dirty="0" err="1"/>
              <a:t>na</a:t>
            </a:r>
            <a:r>
              <a:rPr lang="en-US" spc="50" dirty="0"/>
              <a:t> </a:t>
            </a:r>
            <a:r>
              <a:rPr lang="en-US" spc="50" dirty="0" err="1"/>
              <a:t>nasze</a:t>
            </a:r>
            <a:r>
              <a:rPr lang="en-US" spc="50" dirty="0"/>
              <a:t> </a:t>
            </a:r>
            <a:r>
              <a:rPr lang="en-US" spc="50" dirty="0" err="1"/>
              <a:t>zdrowie</a:t>
            </a:r>
            <a:r>
              <a:rPr lang="en-US" spc="50" dirty="0"/>
              <a:t> </a:t>
            </a:r>
            <a:r>
              <a:rPr lang="en-US" spc="50" dirty="0" err="1"/>
              <a:t>przykładowe</a:t>
            </a:r>
            <a:r>
              <a:rPr lang="en-US" spc="50" dirty="0"/>
              <a:t> </a:t>
            </a:r>
            <a:r>
              <a:rPr lang="en-US" spc="50" dirty="0" err="1"/>
              <a:t>problemy</a:t>
            </a:r>
            <a:r>
              <a:rPr lang="en-US" spc="50" dirty="0"/>
              <a:t> </a:t>
            </a:r>
            <a:r>
              <a:rPr lang="en-US" spc="50" dirty="0" err="1"/>
              <a:t>które</a:t>
            </a:r>
            <a:r>
              <a:rPr lang="en-US" spc="50" dirty="0"/>
              <a:t> </a:t>
            </a:r>
            <a:r>
              <a:rPr lang="en-US" spc="50" dirty="0" err="1"/>
              <a:t>mogą</a:t>
            </a:r>
            <a:r>
              <a:rPr lang="en-US" spc="50" dirty="0"/>
              <a:t> </a:t>
            </a:r>
            <a:r>
              <a:rPr lang="en-US" spc="50" dirty="0" err="1"/>
              <a:t>nas</a:t>
            </a:r>
            <a:r>
              <a:rPr lang="en-US" spc="50" dirty="0"/>
              <a:t> </a:t>
            </a:r>
            <a:r>
              <a:rPr lang="en-US" spc="50" dirty="0" err="1"/>
              <a:t>dotyczyć</a:t>
            </a:r>
            <a:r>
              <a:rPr lang="en-US" spc="50" dirty="0"/>
              <a:t> </a:t>
            </a:r>
            <a:r>
              <a:rPr lang="en-US" spc="50" dirty="0" err="1"/>
              <a:t>wskutek</a:t>
            </a:r>
            <a:r>
              <a:rPr lang="en-US" spc="50" dirty="0"/>
              <a:t> </a:t>
            </a:r>
            <a:r>
              <a:rPr lang="en-US" spc="50" dirty="0" err="1"/>
              <a:t>zanieczyszczeń</a:t>
            </a:r>
            <a:r>
              <a:rPr lang="en-US" spc="50" dirty="0"/>
              <a:t> to:</a:t>
            </a:r>
          </a:p>
          <a:p>
            <a:pPr>
              <a:lnSpc>
                <a:spcPct val="91000"/>
              </a:lnSpc>
              <a:spcAft>
                <a:spcPts val="600"/>
              </a:spcAft>
            </a:pPr>
            <a:r>
              <a:rPr lang="en-US" spc="50" dirty="0" err="1"/>
              <a:t>Kłopoty</a:t>
            </a:r>
            <a:r>
              <a:rPr lang="en-US" spc="50" dirty="0"/>
              <a:t> z </a:t>
            </a:r>
            <a:r>
              <a:rPr lang="en-US" spc="50" dirty="0" err="1"/>
              <a:t>oddychaniem</a:t>
            </a:r>
            <a:r>
              <a:rPr lang="en-US" spc="50" dirty="0"/>
              <a:t>, </a:t>
            </a:r>
            <a:r>
              <a:rPr lang="en-US" spc="50" dirty="0" err="1"/>
              <a:t>zapalenie</a:t>
            </a:r>
            <a:r>
              <a:rPr lang="en-US" spc="50" dirty="0"/>
              <a:t> </a:t>
            </a:r>
            <a:r>
              <a:rPr lang="en-US" spc="50" dirty="0" err="1"/>
              <a:t>płuc</a:t>
            </a:r>
            <a:r>
              <a:rPr lang="en-US" spc="50" dirty="0"/>
              <a:t>, </a:t>
            </a:r>
            <a:r>
              <a:rPr lang="en-US" spc="50" dirty="0" err="1"/>
              <a:t>napady</a:t>
            </a:r>
            <a:r>
              <a:rPr lang="en-US" spc="50" dirty="0"/>
              <a:t> </a:t>
            </a:r>
            <a:r>
              <a:rPr lang="en-US" spc="50" dirty="0" err="1"/>
              <a:t>astmy</a:t>
            </a:r>
            <a:r>
              <a:rPr lang="en-US" spc="50" dirty="0"/>
              <a:t>, </a:t>
            </a:r>
            <a:r>
              <a:rPr lang="en-US" spc="50" dirty="0" err="1"/>
              <a:t>schorzenia</a:t>
            </a:r>
            <a:r>
              <a:rPr lang="en-US" spc="50" dirty="0"/>
              <a:t> </a:t>
            </a:r>
            <a:r>
              <a:rPr lang="en-US" spc="50" dirty="0" err="1"/>
              <a:t>układu</a:t>
            </a:r>
            <a:r>
              <a:rPr lang="en-US" spc="50" dirty="0"/>
              <a:t> </a:t>
            </a:r>
            <a:r>
              <a:rPr lang="en-US" spc="50" dirty="0" err="1"/>
              <a:t>krwionośnego</a:t>
            </a:r>
            <a:r>
              <a:rPr lang="en-US" spc="50" dirty="0"/>
              <a:t>, </a:t>
            </a:r>
            <a:r>
              <a:rPr lang="en-US" spc="50" dirty="0" err="1"/>
              <a:t>obniżenie</a:t>
            </a:r>
            <a:r>
              <a:rPr lang="en-US" spc="50" dirty="0"/>
              <a:t> </a:t>
            </a:r>
            <a:r>
              <a:rPr lang="en-US" spc="50" dirty="0" err="1"/>
              <a:t>odporności</a:t>
            </a:r>
            <a:r>
              <a:rPr lang="en-US" spc="50" dirty="0"/>
              <a:t>, </a:t>
            </a:r>
            <a:r>
              <a:rPr lang="en-US" spc="50" dirty="0" err="1"/>
              <a:t>nowotwory</a:t>
            </a:r>
            <a:r>
              <a:rPr lang="en-US" spc="50" dirty="0"/>
              <a:t>.</a:t>
            </a:r>
          </a:p>
          <a:p>
            <a:pPr>
              <a:lnSpc>
                <a:spcPct val="91000"/>
              </a:lnSpc>
              <a:spcAft>
                <a:spcPts val="600"/>
              </a:spcAft>
            </a:pPr>
            <a:endParaRPr lang="en-US" spc="50"/>
          </a:p>
          <a:p>
            <a:pPr>
              <a:lnSpc>
                <a:spcPct val="91000"/>
              </a:lnSpc>
              <a:spcAft>
                <a:spcPts val="600"/>
              </a:spcAft>
            </a:pPr>
            <a:r>
              <a:rPr lang="en-US" spc="50" dirty="0" err="1"/>
              <a:t>Przez</a:t>
            </a:r>
            <a:r>
              <a:rPr lang="en-US" spc="50" dirty="0"/>
              <a:t> </a:t>
            </a:r>
            <a:r>
              <a:rPr lang="en-US" spc="50" dirty="0" err="1"/>
              <a:t>zanieczyszczenia</a:t>
            </a:r>
            <a:r>
              <a:rPr lang="en-US" spc="50" dirty="0"/>
              <a:t> w </a:t>
            </a:r>
            <a:r>
              <a:rPr lang="en-US" spc="50" dirty="0" err="1"/>
              <a:t>Polsce</a:t>
            </a:r>
            <a:r>
              <a:rPr lang="en-US" spc="50" dirty="0"/>
              <a:t> co </a:t>
            </a:r>
            <a:r>
              <a:rPr lang="en-US" spc="50" dirty="0" err="1"/>
              <a:t>roku</a:t>
            </a:r>
            <a:r>
              <a:rPr lang="en-US" spc="50" dirty="0"/>
              <a:t> </a:t>
            </a:r>
            <a:r>
              <a:rPr lang="en-US" spc="50" dirty="0" err="1"/>
              <a:t>umiera</a:t>
            </a:r>
            <a:r>
              <a:rPr lang="en-US" spc="50" dirty="0"/>
              <a:t> </a:t>
            </a:r>
            <a:r>
              <a:rPr lang="en-US" spc="50" dirty="0" err="1"/>
              <a:t>około</a:t>
            </a:r>
            <a:r>
              <a:rPr lang="en-US" spc="50" dirty="0"/>
              <a:t> 40 </a:t>
            </a:r>
            <a:r>
              <a:rPr lang="en-US" spc="50" dirty="0" err="1"/>
              <a:t>tyś</a:t>
            </a:r>
            <a:r>
              <a:rPr lang="en-US" spc="50" dirty="0"/>
              <a:t>. </a:t>
            </a:r>
            <a:r>
              <a:rPr lang="en-US" spc="50" dirty="0" err="1"/>
              <a:t>osób</a:t>
            </a:r>
            <a:r>
              <a:rPr lang="en-US" spc="50" dirty="0"/>
              <a:t>.</a:t>
            </a:r>
          </a:p>
        </p:txBody>
      </p:sp>
      <p:pic>
        <p:nvPicPr>
          <p:cNvPr id="7" name="Obraz 7" descr="Obraz zawierający osoba, zewnętrzne, kurtka&#10;&#10;Opis wygenerowany automatycznie">
            <a:extLst>
              <a:ext uri="{FF2B5EF4-FFF2-40B4-BE49-F238E27FC236}">
                <a16:creationId xmlns="" xmlns:a16="http://schemas.microsoft.com/office/drawing/2014/main" id="{E42A7071-0B1E-4CC3-8060-97D553078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8" r="10213" b="-1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1925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1D153959-30FA-4987-A094-7243641F47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4" name="Rectangle 63">
            <a:extLst>
              <a:ext uri="{FF2B5EF4-FFF2-40B4-BE49-F238E27FC236}">
                <a16:creationId xmlns="" xmlns:a16="http://schemas.microsoft.com/office/drawing/2014/main" id="{EB6D1D7F-141C-4D8E-BFBA-D95B68E163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="" xmlns:a16="http://schemas.microsoft.com/office/drawing/2014/main" id="{558DA214-7FDA-4C9D-A7CF-9AD725E290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2F492681-597B-4108-9B08-F101CDDBF5A4}"/>
              </a:ext>
            </a:extLst>
          </p:cNvPr>
          <p:cNvSpPr txBox="1"/>
          <p:nvPr/>
        </p:nvSpPr>
        <p:spPr>
          <a:xfrm>
            <a:off x="960438" y="317499"/>
            <a:ext cx="4500737" cy="209550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kern="1200" cap="all" spc="120" baseline="0" dirty="0" err="1">
                <a:latin typeface="+mj-lt"/>
                <a:ea typeface="+mj-ea"/>
                <a:cs typeface="+mj-cs"/>
              </a:rPr>
              <a:t>Skutki</a:t>
            </a:r>
            <a:r>
              <a:rPr lang="en-US" sz="4600" kern="1200" cap="all" spc="120" baseline="0" dirty="0">
                <a:latin typeface="+mj-lt"/>
                <a:ea typeface="+mj-ea"/>
                <a:cs typeface="+mj-cs"/>
              </a:rPr>
              <a:t> </a:t>
            </a:r>
            <a:r>
              <a:rPr lang="en-US" sz="4600" kern="1200" cap="all" spc="120" baseline="0" dirty="0" err="1">
                <a:latin typeface="+mj-lt"/>
                <a:ea typeface="+mj-ea"/>
                <a:cs typeface="+mj-cs"/>
              </a:rPr>
              <a:t>zanieczyszczeń</a:t>
            </a:r>
            <a:r>
              <a:rPr lang="en-US" sz="4600" kern="1200" cap="all" spc="120" baseline="0" dirty="0">
                <a:latin typeface="+mj-lt"/>
                <a:ea typeface="+mj-ea"/>
                <a:cs typeface="+mj-cs"/>
              </a:rPr>
              <a:t> </a:t>
            </a:r>
            <a:r>
              <a:rPr lang="en-US" sz="4600" kern="1200" cap="all" spc="120" baseline="0" dirty="0" err="1">
                <a:latin typeface="+mj-lt"/>
                <a:ea typeface="+mj-ea"/>
                <a:cs typeface="+mj-cs"/>
              </a:rPr>
              <a:t>na</a:t>
            </a:r>
            <a:r>
              <a:rPr lang="en-US" sz="4600" kern="1200" cap="all" spc="120" baseline="0" dirty="0">
                <a:latin typeface="+mj-lt"/>
                <a:ea typeface="+mj-ea"/>
                <a:cs typeface="+mj-cs"/>
              </a:rPr>
              <a:t> </a:t>
            </a:r>
            <a:r>
              <a:rPr lang="en-US" sz="4600" kern="1200" cap="all" spc="120" baseline="0" dirty="0" err="1">
                <a:latin typeface="+mj-lt"/>
                <a:ea typeface="+mj-ea"/>
                <a:cs typeface="+mj-cs"/>
              </a:rPr>
              <a:t>środowisko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E402F652-E840-44AB-B3FC-04E97DDF80F3}"/>
              </a:ext>
            </a:extLst>
          </p:cNvPr>
          <p:cNvSpPr txBox="1"/>
          <p:nvPr/>
        </p:nvSpPr>
        <p:spPr>
          <a:xfrm>
            <a:off x="960438" y="2587625"/>
            <a:ext cx="4617402" cy="35941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pl-PL" spc="50" dirty="0">
                <a:ea typeface="+mn-lt"/>
                <a:cs typeface="+mn-lt"/>
              </a:rPr>
              <a:t>Zanieczyszczenia które głównie tworzy człowiek wcześniej wymienione  wpływają negatywnie na środowisko. </a:t>
            </a:r>
            <a:endParaRPr lang="en-US" spc="50" dirty="0">
              <a:ea typeface="+mn-lt"/>
              <a:cs typeface="+mn-lt"/>
            </a:endParaRPr>
          </a:p>
          <a:p>
            <a:pPr>
              <a:lnSpc>
                <a:spcPct val="101000"/>
              </a:lnSpc>
              <a:spcAft>
                <a:spcPts val="600"/>
              </a:spcAft>
            </a:pPr>
            <a:endParaRPr lang="en-US" spc="50" dirty="0"/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pc="50" dirty="0"/>
              <a:t>-</a:t>
            </a:r>
            <a:r>
              <a:rPr lang="en-US" spc="50" dirty="0" err="1"/>
              <a:t>zaburzają</a:t>
            </a:r>
            <a:r>
              <a:rPr lang="en-US" spc="50" dirty="0"/>
              <a:t> </a:t>
            </a:r>
            <a:r>
              <a:rPr lang="en-US" spc="50" dirty="0" err="1"/>
              <a:t>przebieg</a:t>
            </a:r>
            <a:r>
              <a:rPr lang="en-US" spc="50" dirty="0"/>
              <a:t> </a:t>
            </a:r>
            <a:r>
              <a:rPr lang="en-US" spc="50" dirty="0" err="1"/>
              <a:t>fotosyntezy</a:t>
            </a:r>
            <a:r>
              <a:rPr lang="en-US" spc="50" dirty="0"/>
              <a:t> </a:t>
            </a:r>
            <a:r>
              <a:rPr lang="en-US" spc="50" dirty="0" err="1"/>
              <a:t>roślin</a:t>
            </a:r>
            <a:r>
              <a:rPr lang="en-US" spc="50" dirty="0"/>
              <a:t>,</a:t>
            </a:r>
            <a:endParaRPr lang="en-US" dirty="0"/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pc="50" dirty="0"/>
              <a:t> -</a:t>
            </a:r>
            <a:r>
              <a:rPr lang="en-US" spc="50" dirty="0" err="1"/>
              <a:t>prowadzą</a:t>
            </a:r>
            <a:r>
              <a:rPr lang="en-US" spc="50" dirty="0"/>
              <a:t> do </a:t>
            </a:r>
            <a:r>
              <a:rPr lang="en-US" spc="50" dirty="0" err="1"/>
              <a:t>skażenia</a:t>
            </a:r>
            <a:r>
              <a:rPr lang="en-US" spc="50" dirty="0"/>
              <a:t> </a:t>
            </a:r>
            <a:r>
              <a:rPr lang="en-US" spc="50" dirty="0" err="1"/>
              <a:t>gleby</a:t>
            </a:r>
            <a:r>
              <a:rPr lang="en-US" spc="50" dirty="0"/>
              <a:t> </a:t>
            </a:r>
            <a:r>
              <a:rPr lang="en-US" spc="50" dirty="0" err="1"/>
              <a:t>i</a:t>
            </a:r>
            <a:r>
              <a:rPr lang="en-US" spc="50" dirty="0"/>
              <a:t> </a:t>
            </a:r>
            <a:r>
              <a:rPr lang="en-US" spc="50" dirty="0" err="1"/>
              <a:t>wody</a:t>
            </a:r>
            <a:r>
              <a:rPr lang="en-US" spc="50" dirty="0"/>
              <a:t>.</a:t>
            </a:r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pc="50" dirty="0"/>
              <a:t>-</a:t>
            </a:r>
            <a:r>
              <a:rPr lang="en-US" spc="50" dirty="0" err="1"/>
              <a:t>podnoszenie</a:t>
            </a:r>
            <a:r>
              <a:rPr lang="en-US" spc="50" dirty="0"/>
              <a:t> </a:t>
            </a:r>
            <a:r>
              <a:rPr lang="en-US" spc="50" dirty="0" err="1"/>
              <a:t>się</a:t>
            </a:r>
            <a:r>
              <a:rPr lang="en-US" spc="50" dirty="0"/>
              <a:t> </a:t>
            </a:r>
            <a:r>
              <a:rPr lang="en-US" spc="50" dirty="0" err="1"/>
              <a:t>poziomu</a:t>
            </a:r>
            <a:r>
              <a:rPr lang="en-US" spc="50" dirty="0"/>
              <a:t> </a:t>
            </a:r>
            <a:r>
              <a:rPr lang="en-US" spc="50" dirty="0" err="1"/>
              <a:t>oceanów</a:t>
            </a:r>
            <a:r>
              <a:rPr lang="en-US" spc="50" dirty="0"/>
              <a:t> </a:t>
            </a:r>
            <a:r>
              <a:rPr lang="en-US" spc="50" dirty="0" err="1"/>
              <a:t>i</a:t>
            </a:r>
            <a:r>
              <a:rPr lang="en-US" spc="50" dirty="0"/>
              <a:t> </a:t>
            </a:r>
            <a:r>
              <a:rPr lang="en-US" spc="50" dirty="0" err="1"/>
              <a:t>mórz</a:t>
            </a:r>
            <a:r>
              <a:rPr lang="en-US" spc="50" dirty="0"/>
              <a:t> (</a:t>
            </a:r>
            <a:r>
              <a:rPr lang="en-US" spc="50" dirty="0" err="1"/>
              <a:t>przez</a:t>
            </a:r>
            <a:r>
              <a:rPr lang="en-US" spc="50" dirty="0"/>
              <a:t> </a:t>
            </a:r>
            <a:r>
              <a:rPr lang="en-US" spc="50" dirty="0" err="1"/>
              <a:t>topnienie</a:t>
            </a:r>
            <a:r>
              <a:rPr lang="en-US" spc="50" dirty="0"/>
              <a:t> </a:t>
            </a:r>
            <a:r>
              <a:rPr lang="en-US" spc="50" dirty="0" err="1"/>
              <a:t>lodowców</a:t>
            </a:r>
            <a:r>
              <a:rPr lang="en-US" spc="50" dirty="0"/>
              <a:t>)</a:t>
            </a:r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pc="50" dirty="0"/>
              <a:t>-</a:t>
            </a:r>
            <a:r>
              <a:rPr lang="en-US" spc="50" dirty="0" err="1"/>
              <a:t>kwaśne</a:t>
            </a:r>
            <a:r>
              <a:rPr lang="en-US" spc="50" dirty="0"/>
              <a:t> </a:t>
            </a:r>
            <a:r>
              <a:rPr lang="en-US" spc="50" dirty="0" err="1"/>
              <a:t>deszcze</a:t>
            </a:r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pc="50" dirty="0"/>
              <a:t>-</a:t>
            </a:r>
            <a:r>
              <a:rPr lang="en-US" spc="50" dirty="0" err="1"/>
              <a:t>susze</a:t>
            </a:r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pc="50" dirty="0"/>
              <a:t>-</a:t>
            </a:r>
            <a:r>
              <a:rPr lang="en-US" spc="50" dirty="0" err="1"/>
              <a:t>hamowanie</a:t>
            </a:r>
            <a:r>
              <a:rPr lang="en-US" spc="50" dirty="0"/>
              <a:t> </a:t>
            </a:r>
            <a:r>
              <a:rPr lang="en-US" spc="50" dirty="0" err="1"/>
              <a:t>wzrostu</a:t>
            </a:r>
            <a:r>
              <a:rPr lang="en-US" spc="50" dirty="0"/>
              <a:t> </a:t>
            </a:r>
            <a:r>
              <a:rPr lang="en-US" spc="50" dirty="0" err="1"/>
              <a:t>drzew</a:t>
            </a:r>
          </a:p>
          <a:p>
            <a:pPr>
              <a:lnSpc>
                <a:spcPct val="101000"/>
              </a:lnSpc>
              <a:spcAft>
                <a:spcPts val="600"/>
              </a:spcAft>
            </a:pPr>
            <a:endParaRPr lang="en-US" spc="50" dirty="0"/>
          </a:p>
          <a:p>
            <a:pPr>
              <a:lnSpc>
                <a:spcPct val="101000"/>
              </a:lnSpc>
              <a:spcAft>
                <a:spcPts val="600"/>
              </a:spcAft>
            </a:pPr>
            <a:endParaRPr lang="en-US" spc="50" dirty="0"/>
          </a:p>
        </p:txBody>
      </p:sp>
      <p:pic>
        <p:nvPicPr>
          <p:cNvPr id="58" name="Picture 57" descr="Sadzonki rosnące w słonecznym ogrodzie">
            <a:extLst>
              <a:ext uri="{FF2B5EF4-FFF2-40B4-BE49-F238E27FC236}">
                <a16:creationId xmlns="" xmlns:a16="http://schemas.microsoft.com/office/drawing/2014/main" id="{39220B1E-30D6-4EAD-9B36-ABF8E84C3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97" r="7994" b="-10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  <p:sp>
        <p:nvSpPr>
          <p:cNvPr id="56" name="pole tekstowe 55">
            <a:extLst>
              <a:ext uri="{FF2B5EF4-FFF2-40B4-BE49-F238E27FC236}">
                <a16:creationId xmlns="" xmlns:a16="http://schemas.microsoft.com/office/drawing/2014/main" id="{0D8FE41F-339A-49CA-B454-D4385BA7F54A}"/>
              </a:ext>
            </a:extLst>
          </p:cNvPr>
          <p:cNvSpPr txBox="1"/>
          <p:nvPr/>
        </p:nvSpPr>
        <p:spPr>
          <a:xfrm>
            <a:off x="4343400" y="1574180"/>
            <a:ext cx="49920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. ​</a:t>
            </a:r>
          </a:p>
        </p:txBody>
      </p:sp>
    </p:spTree>
    <p:extLst>
      <p:ext uri="{BB962C8B-B14F-4D97-AF65-F5344CB8AC3E}">
        <p14:creationId xmlns="" xmlns:p14="http://schemas.microsoft.com/office/powerpoint/2010/main" val="149416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D153959-30FA-4987-A094-7243641F47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EB6D1D7F-141C-4D8E-BFBA-D95B68E163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45B42B6-26F8-4E25-839B-FB38F13BEF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50E48770-2788-4261-89B1-E2B4AF21B0A5}"/>
              </a:ext>
            </a:extLst>
          </p:cNvPr>
          <p:cNvSpPr txBox="1"/>
          <p:nvPr/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Jak zadbać o czyste powietrze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CE4FE71F-525F-4F32-AD8B-4D31CBA6E2FC}"/>
              </a:ext>
            </a:extLst>
          </p:cNvPr>
          <p:cNvSpPr txBox="1"/>
          <p:nvPr/>
        </p:nvSpPr>
        <p:spPr>
          <a:xfrm>
            <a:off x="960120" y="2587752"/>
            <a:ext cx="5869303" cy="359359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1000"/>
              </a:lnSpc>
              <a:spcAft>
                <a:spcPts val="600"/>
              </a:spcAft>
            </a:pPr>
            <a:r>
              <a:rPr lang="en-US" spc="50"/>
              <a:t>Każdy z nas może przyczynić się do polepszenia stanu naszej planety do takich działań należą między innymi:</a:t>
            </a:r>
          </a:p>
          <a:p>
            <a:pPr>
              <a:lnSpc>
                <a:spcPct val="91000"/>
              </a:lnSpc>
              <a:spcAft>
                <a:spcPts val="600"/>
              </a:spcAft>
            </a:pPr>
            <a:r>
              <a:rPr lang="en-US" spc="50"/>
              <a:t>-sadzenie roślin</a:t>
            </a:r>
          </a:p>
          <a:p>
            <a:pPr>
              <a:lnSpc>
                <a:spcPct val="91000"/>
              </a:lnSpc>
              <a:spcAft>
                <a:spcPts val="600"/>
              </a:spcAft>
            </a:pPr>
            <a:r>
              <a:rPr lang="en-US" spc="50"/>
              <a:t>-ograniczanie poruszania się pojazdami spalinowymi</a:t>
            </a:r>
          </a:p>
          <a:p>
            <a:pPr>
              <a:lnSpc>
                <a:spcPct val="91000"/>
              </a:lnSpc>
              <a:spcAft>
                <a:spcPts val="600"/>
              </a:spcAft>
            </a:pPr>
            <a:r>
              <a:rPr lang="en-US" spc="50"/>
              <a:t>-dbanie o stan pieca grzewczego jeśli takowy posiadamy</a:t>
            </a:r>
          </a:p>
          <a:p>
            <a:pPr>
              <a:lnSpc>
                <a:spcPct val="91000"/>
              </a:lnSpc>
              <a:spcAft>
                <a:spcPts val="600"/>
              </a:spcAft>
            </a:pPr>
            <a:r>
              <a:rPr lang="en-US" spc="50"/>
              <a:t>-segregacja śmieci i ograniczanie ich wytwarzania</a:t>
            </a:r>
          </a:p>
          <a:p>
            <a:pPr>
              <a:lnSpc>
                <a:spcPct val="91000"/>
              </a:lnSpc>
              <a:spcAft>
                <a:spcPts val="600"/>
              </a:spcAft>
            </a:pPr>
            <a:r>
              <a:rPr lang="en-US" spc="50"/>
              <a:t>Niestety mimo to dalej nie ograniczymy znacznie zanieczyszczeń ponieważ, pochodzą one głównie z przemysłu przez co bez odpowiednich regulacji rządowych nie ograniczymy zanieczyszczeń.</a:t>
            </a:r>
          </a:p>
          <a:p>
            <a:pPr>
              <a:lnSpc>
                <a:spcPct val="91000"/>
              </a:lnSpc>
              <a:spcAft>
                <a:spcPts val="600"/>
              </a:spcAft>
            </a:pPr>
            <a:endParaRPr lang="en-US" spc="50"/>
          </a:p>
        </p:txBody>
      </p:sp>
      <p:pic>
        <p:nvPicPr>
          <p:cNvPr id="5" name="Obraz 5" descr="Obraz zawierający osoba&#10;&#10;Opis wygenerowany automatycznie">
            <a:extLst>
              <a:ext uri="{FF2B5EF4-FFF2-40B4-BE49-F238E27FC236}">
                <a16:creationId xmlns="" xmlns:a16="http://schemas.microsoft.com/office/drawing/2014/main" id="{515576B6-D999-4809-A423-468AAB75E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94" r="12877" b="1"/>
          <a:stretch/>
        </p:blipFill>
        <p:spPr>
          <a:xfrm>
            <a:off x="7537704" y="2264989"/>
            <a:ext cx="4654296" cy="45930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0759556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AnalogousFromLightSeedRightStep">
      <a:dk1>
        <a:srgbClr val="000000"/>
      </a:dk1>
      <a:lt1>
        <a:srgbClr val="FFFFFF"/>
      </a:lt1>
      <a:dk2>
        <a:srgbClr val="1C311D"/>
      </a:dk2>
      <a:lt2>
        <a:srgbClr val="F0F0F3"/>
      </a:lt2>
      <a:accent1>
        <a:srgbClr val="A5A46E"/>
      </a:accent1>
      <a:accent2>
        <a:srgbClr val="8DA960"/>
      </a:accent2>
      <a:accent3>
        <a:srgbClr val="7DAC72"/>
      </a:accent3>
      <a:accent4>
        <a:srgbClr val="64AF75"/>
      </a:accent4>
      <a:accent5>
        <a:srgbClr val="72AB97"/>
      </a:accent5>
      <a:accent6>
        <a:srgbClr val="65ACB1"/>
      </a:accent6>
      <a:hlink>
        <a:srgbClr val="6F71B1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JuxtaposeVTI" id="{FBDCC3B4-6EA8-442A-B697-43C068E31FE3}" vid="{090F2E09-E4E2-4F71-A70E-279F5A0D9E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23784eed-886a-452f-99dd-f50d58dd2ab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752DF356838A5449138344A95C9E5D6" ma:contentTypeVersion="3" ma:contentTypeDescription="Utwórz nowy dokument." ma:contentTypeScope="" ma:versionID="01357e09cd1b31e6770a54e2f5f872bf">
  <xsd:schema xmlns:xsd="http://www.w3.org/2001/XMLSchema" xmlns:xs="http://www.w3.org/2001/XMLSchema" xmlns:p="http://schemas.microsoft.com/office/2006/metadata/properties" xmlns:ns2="23784eed-886a-452f-99dd-f50d58dd2ab9" targetNamespace="http://schemas.microsoft.com/office/2006/metadata/properties" ma:root="true" ma:fieldsID="c2d6fce7c348ed64064927c74af6ea1a" ns2:_="">
    <xsd:import namespace="23784eed-886a-452f-99dd-f50d58dd2ab9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84eed-886a-452f-99dd-f50d58dd2ab9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311066-BD35-43EB-9929-39DD359A7460}">
  <ds:schemaRefs>
    <ds:schemaRef ds:uri="http://schemas.microsoft.com/office/2006/metadata/properties"/>
    <ds:schemaRef ds:uri="http://schemas.microsoft.com/office/infopath/2007/PartnerControls"/>
    <ds:schemaRef ds:uri="23784eed-886a-452f-99dd-f50d58dd2ab9"/>
  </ds:schemaRefs>
</ds:datastoreItem>
</file>

<file path=customXml/itemProps2.xml><?xml version="1.0" encoding="utf-8"?>
<ds:datastoreItem xmlns:ds="http://schemas.openxmlformats.org/officeDocument/2006/customXml" ds:itemID="{49FE3F68-49F2-4C19-BBB6-7875F7B727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784eed-886a-452f-99dd-f50d58dd2a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E15A0B-4C3B-417B-AA0D-303FD765BC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400</Words>
  <Application>Microsoft Office PowerPoint</Application>
  <PresentationFormat>Niestandardowy</PresentationFormat>
  <Paragraphs>57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JuxtaposeVTI</vt:lpstr>
      <vt:lpstr>Jak dbać o czyste powietrze?</vt:lpstr>
      <vt:lpstr> zanieczyszczenia</vt:lpstr>
      <vt:lpstr>Źródła i rodzaje zanieczyszczeń</vt:lpstr>
      <vt:lpstr>Przemysłowe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>Basia</cp:lastModifiedBy>
  <cp:revision>525</cp:revision>
  <dcterms:created xsi:type="dcterms:W3CDTF">2021-10-14T15:42:26Z</dcterms:created>
  <dcterms:modified xsi:type="dcterms:W3CDTF">2021-11-28T19:32:20Z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0x010100E752DF356838A5449138344A95C9E5D6</vt:lpwstr>
  </property>
</Properties>
</file>